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73" r:id="rId3"/>
    <p:sldId id="275" r:id="rId4"/>
    <p:sldId id="274"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0" d="100"/>
          <a:sy n="50" d="100"/>
        </p:scale>
        <p:origin x="-1190" y="1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2D8C95-BDB0-4C4A-B811-F0BC2746DDEF}" type="datetimeFigureOut">
              <a:rPr lang="en-US" smtClean="0"/>
              <a:pPr/>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6B55E8-AAE0-4C05-86CD-E3420932DF8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2D8C95-BDB0-4C4A-B811-F0BC2746DDEF}" type="datetimeFigureOut">
              <a:rPr lang="en-US" smtClean="0"/>
              <a:pPr/>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6B55E8-AAE0-4C05-86CD-E3420932DF8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2D8C95-BDB0-4C4A-B811-F0BC2746DDEF}" type="datetimeFigureOut">
              <a:rPr lang="en-US" smtClean="0"/>
              <a:pPr/>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6B55E8-AAE0-4C05-86CD-E3420932DF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2D8C95-BDB0-4C4A-B811-F0BC2746DDEF}" type="datetimeFigureOut">
              <a:rPr lang="en-US" smtClean="0"/>
              <a:pPr/>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6B55E8-AAE0-4C05-86CD-E3420932DF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2D8C95-BDB0-4C4A-B811-F0BC2746DDEF}" type="datetimeFigureOut">
              <a:rPr lang="en-US" smtClean="0"/>
              <a:pPr/>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6B55E8-AAE0-4C05-86CD-E3420932DF8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2D8C95-BDB0-4C4A-B811-F0BC2746DDEF}" type="datetimeFigureOut">
              <a:rPr lang="en-US" smtClean="0"/>
              <a:pPr/>
              <a:t>3/3/2024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6B55E8-AAE0-4C05-86CD-E3420932DF8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2D8C95-BDB0-4C4A-B811-F0BC2746DDEF}" type="datetimeFigureOut">
              <a:rPr lang="en-US" smtClean="0"/>
              <a:pPr/>
              <a:t>3/3/2024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6B55E8-AAE0-4C05-86CD-E3420932DF8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2D8C95-BDB0-4C4A-B811-F0BC2746DDEF}" type="datetimeFigureOut">
              <a:rPr lang="en-US" smtClean="0"/>
              <a:pPr/>
              <a:t>3/3/2024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6B55E8-AAE0-4C05-86CD-E3420932DF8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2D8C95-BDB0-4C4A-B811-F0BC2746DDEF}" type="datetimeFigureOut">
              <a:rPr lang="en-US" smtClean="0"/>
              <a:pPr/>
              <a:t>3/3/2024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6B55E8-AAE0-4C05-86CD-E3420932DF8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2D8C95-BDB0-4C4A-B811-F0BC2746DDEF}" type="datetimeFigureOut">
              <a:rPr lang="en-US" smtClean="0"/>
              <a:pPr/>
              <a:t>3/3/2024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6B55E8-AAE0-4C05-86CD-E3420932DF8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2D8C95-BDB0-4C4A-B811-F0BC2746DDEF}" type="datetimeFigureOut">
              <a:rPr lang="en-US" smtClean="0"/>
              <a:pPr/>
              <a:t>3/3/2024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6B55E8-AAE0-4C05-86CD-E3420932DF8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2D8C95-BDB0-4C4A-B811-F0BC2746DDEF}" type="datetimeFigureOut">
              <a:rPr lang="en-US" smtClean="0"/>
              <a:pPr/>
              <a:t>3/3/2024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6B55E8-AAE0-4C05-86CD-E3420932DF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96753"/>
            <a:ext cx="8382000" cy="6186309"/>
          </a:xfrm>
          <a:prstGeom prst="rect">
            <a:avLst/>
          </a:prstGeom>
        </p:spPr>
        <p:txBody>
          <a:bodyPr wrap="square">
            <a:spAutoFit/>
          </a:bodyPr>
          <a:lstStyle/>
          <a:p>
            <a:pPr algn="ctr">
              <a:lnSpc>
                <a:spcPct val="200000"/>
              </a:lnSpc>
            </a:pPr>
            <a:r>
              <a:rPr lang="en-US" dirty="0" smtClean="0">
                <a:solidFill>
                  <a:srgbClr val="FF0000"/>
                </a:solidFill>
                <a:latin typeface="Times New Roman" pitchFamily="18" charset="0"/>
                <a:cs typeface="Times New Roman" pitchFamily="18" charset="0"/>
              </a:rPr>
              <a:t>Data Architecture</a:t>
            </a:r>
          </a:p>
          <a:p>
            <a:pPr algn="just">
              <a:lnSpc>
                <a:spcPct val="200000"/>
              </a:lnSpc>
              <a:buFont typeface="Wingdings" pitchFamily="2" charset="2"/>
              <a:buChar char="ü"/>
            </a:pPr>
            <a:r>
              <a:rPr lang="en-US" dirty="0" smtClean="0">
                <a:latin typeface="Times New Roman" pitchFamily="18" charset="0"/>
                <a:cs typeface="Times New Roman" pitchFamily="18" charset="0"/>
              </a:rPr>
              <a:t>While centralized data allows the company to more efficiently and more intelligently assess its overall state of being, the process of </a:t>
            </a:r>
            <a:r>
              <a:rPr lang="en-US" dirty="0" smtClean="0">
                <a:solidFill>
                  <a:srgbClr val="FF0000"/>
                </a:solidFill>
                <a:latin typeface="Times New Roman" pitchFamily="18" charset="0"/>
                <a:cs typeface="Times New Roman" pitchFamily="18" charset="0"/>
              </a:rPr>
              <a:t>collecting that data is complicated by the existence of data silos. </a:t>
            </a:r>
          </a:p>
          <a:p>
            <a:pPr algn="just">
              <a:lnSpc>
                <a:spcPct val="200000"/>
              </a:lnSpc>
              <a:buFont typeface="Wingdings" pitchFamily="2" charset="2"/>
              <a:buChar char="ü"/>
            </a:pPr>
            <a:r>
              <a:rPr lang="en-US" dirty="0" smtClean="0">
                <a:latin typeface="Times New Roman" pitchFamily="18" charset="0"/>
                <a:cs typeface="Times New Roman" pitchFamily="18" charset="0"/>
              </a:rPr>
              <a:t>Different business units generate data at different rates and in different, </a:t>
            </a:r>
            <a:r>
              <a:rPr lang="en-US" dirty="0" smtClean="0">
                <a:solidFill>
                  <a:srgbClr val="FF0000"/>
                </a:solidFill>
                <a:latin typeface="Times New Roman" pitchFamily="18" charset="0"/>
                <a:cs typeface="Times New Roman" pitchFamily="18" charset="0"/>
              </a:rPr>
              <a:t>often incompatible, formats.</a:t>
            </a:r>
          </a:p>
          <a:p>
            <a:pPr algn="just">
              <a:lnSpc>
                <a:spcPct val="200000"/>
              </a:lnSpc>
              <a:buFont typeface="Wingdings" pitchFamily="2" charset="2"/>
              <a:buChar char="ü"/>
            </a:pPr>
            <a:r>
              <a:rPr lang="en-US" dirty="0" smtClean="0">
                <a:latin typeface="Times New Roman" pitchFamily="18" charset="0"/>
                <a:cs typeface="Times New Roman" pitchFamily="18" charset="0"/>
              </a:rPr>
              <a:t>The existence of data silos are a manifestation of turf </a:t>
            </a:r>
            <a:r>
              <a:rPr lang="en-US" dirty="0" smtClean="0">
                <a:solidFill>
                  <a:srgbClr val="FF0000"/>
                </a:solidFill>
                <a:latin typeface="Times New Roman" pitchFamily="18" charset="0"/>
                <a:cs typeface="Times New Roman" pitchFamily="18" charset="0"/>
              </a:rPr>
              <a:t>wars between business units. Business units have wildly different sets of priorities and goals. </a:t>
            </a:r>
          </a:p>
          <a:p>
            <a:pPr algn="just">
              <a:lnSpc>
                <a:spcPct val="200000"/>
              </a:lnSpc>
              <a:buFont typeface="Wingdings" pitchFamily="2" charset="2"/>
              <a:buChar char="ü"/>
            </a:pPr>
            <a:r>
              <a:rPr lang="en-US" dirty="0" smtClean="0">
                <a:latin typeface="Times New Roman" pitchFamily="18" charset="0"/>
                <a:cs typeface="Times New Roman" pitchFamily="18" charset="0"/>
              </a:rPr>
              <a:t>In more dysfunctional companies, they may perceive themselves to be in active competition for resources with other units and </a:t>
            </a:r>
            <a:r>
              <a:rPr lang="en-US" dirty="0" smtClean="0">
                <a:solidFill>
                  <a:srgbClr val="FF0000"/>
                </a:solidFill>
                <a:latin typeface="Times New Roman" pitchFamily="18" charset="0"/>
                <a:cs typeface="Times New Roman" pitchFamily="18" charset="0"/>
              </a:rPr>
              <a:t>refuse to sharing data in order to protect their proprietary information.</a:t>
            </a:r>
            <a:endParaRPr lang="en-US"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143000"/>
            <a:ext cx="8382000" cy="3970318"/>
          </a:xfrm>
          <a:prstGeom prst="rect">
            <a:avLst/>
          </a:prstGeom>
        </p:spPr>
        <p:txBody>
          <a:bodyPr wrap="square">
            <a:spAutoFit/>
          </a:bodyPr>
          <a:lstStyle/>
          <a:p>
            <a:pPr algn="ctr">
              <a:lnSpc>
                <a:spcPct val="200000"/>
              </a:lnSpc>
            </a:pPr>
            <a:r>
              <a:rPr lang="en-US" dirty="0" smtClean="0">
                <a:solidFill>
                  <a:srgbClr val="FF0000"/>
                </a:solidFill>
                <a:latin typeface="Times New Roman" pitchFamily="18" charset="0"/>
                <a:cs typeface="Times New Roman" pitchFamily="18" charset="0"/>
              </a:rPr>
              <a:t>Data Architecture</a:t>
            </a:r>
          </a:p>
          <a:p>
            <a:pPr algn="just">
              <a:lnSpc>
                <a:spcPct val="200000"/>
              </a:lnSpc>
              <a:buFont typeface="Wingdings" pitchFamily="2" charset="2"/>
              <a:buChar char="ü"/>
            </a:pPr>
            <a:r>
              <a:rPr lang="en-US" dirty="0" smtClean="0">
                <a:latin typeface="Times New Roman" pitchFamily="18" charset="0"/>
                <a:cs typeface="Times New Roman" pitchFamily="18" charset="0"/>
              </a:rPr>
              <a:t>For example, </a:t>
            </a:r>
            <a:r>
              <a:rPr lang="en-US" dirty="0" smtClean="0">
                <a:solidFill>
                  <a:srgbClr val="FF0000"/>
                </a:solidFill>
                <a:latin typeface="Times New Roman" pitchFamily="18" charset="0"/>
                <a:cs typeface="Times New Roman" pitchFamily="18" charset="0"/>
              </a:rPr>
              <a:t>data-sharing between Sales and Marketing </a:t>
            </a:r>
            <a:r>
              <a:rPr lang="en-US" dirty="0" smtClean="0">
                <a:latin typeface="Times New Roman" pitchFamily="18" charset="0"/>
                <a:cs typeface="Times New Roman" pitchFamily="18" charset="0"/>
              </a:rPr>
              <a:t>can give Marketing a better understanding of the types of leads that are actually converting to sales, while Sales gets better information about customer segments that salespeople should prioritize.</a:t>
            </a:r>
          </a:p>
          <a:p>
            <a:pPr algn="just">
              <a:lnSpc>
                <a:spcPct val="200000"/>
              </a:lnSpc>
              <a:buFont typeface="Wingdings" pitchFamily="2" charset="2"/>
              <a:buChar char="ü"/>
            </a:pPr>
            <a:r>
              <a:rPr lang="en-US" dirty="0" smtClean="0">
                <a:latin typeface="Times New Roman" pitchFamily="18" charset="0"/>
                <a:cs typeface="Times New Roman" pitchFamily="18" charset="0"/>
              </a:rPr>
              <a:t>For example, </a:t>
            </a:r>
            <a:r>
              <a:rPr lang="en-US" dirty="0" smtClean="0">
                <a:solidFill>
                  <a:srgbClr val="FF0000"/>
                </a:solidFill>
                <a:latin typeface="Times New Roman" pitchFamily="18" charset="0"/>
                <a:cs typeface="Times New Roman" pitchFamily="18" charset="0"/>
              </a:rPr>
              <a:t>Product Management, Sales, and Marketing </a:t>
            </a:r>
            <a:r>
              <a:rPr lang="en-US" dirty="0" smtClean="0">
                <a:latin typeface="Times New Roman" pitchFamily="18" charset="0"/>
                <a:cs typeface="Times New Roman" pitchFamily="18" charset="0"/>
              </a:rPr>
              <a:t>all want </a:t>
            </a:r>
            <a:r>
              <a:rPr lang="en-US" dirty="0" err="1" smtClean="0">
                <a:latin typeface="Times New Roman" pitchFamily="18" charset="0"/>
                <a:cs typeface="Times New Roman" pitchFamily="18" charset="0"/>
              </a:rPr>
              <a:t>chatbot</a:t>
            </a:r>
            <a:r>
              <a:rPr lang="en-US" dirty="0" smtClean="0">
                <a:latin typeface="Times New Roman" pitchFamily="18" charset="0"/>
                <a:cs typeface="Times New Roman" pitchFamily="18" charset="0"/>
              </a:rPr>
              <a:t> data on customer interactions, but there is no clear owner when the results are important to all three units.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685800"/>
            <a:ext cx="8382000" cy="5078313"/>
          </a:xfrm>
          <a:prstGeom prst="rect">
            <a:avLst/>
          </a:prstGeom>
        </p:spPr>
        <p:txBody>
          <a:bodyPr wrap="square">
            <a:spAutoFit/>
          </a:bodyPr>
          <a:lstStyle/>
          <a:p>
            <a:pPr algn="ctr">
              <a:lnSpc>
                <a:spcPct val="200000"/>
              </a:lnSpc>
            </a:pPr>
            <a:r>
              <a:rPr lang="en-US" dirty="0" smtClean="0">
                <a:solidFill>
                  <a:srgbClr val="FF0000"/>
                </a:solidFill>
                <a:latin typeface="Times New Roman" pitchFamily="18" charset="0"/>
                <a:cs typeface="Times New Roman" pitchFamily="18" charset="0"/>
              </a:rPr>
              <a:t>Data Architecture</a:t>
            </a:r>
          </a:p>
          <a:p>
            <a:pPr algn="just">
              <a:lnSpc>
                <a:spcPct val="200000"/>
              </a:lnSpc>
              <a:buFont typeface="Wingdings" pitchFamily="2" charset="2"/>
              <a:buChar char="ü"/>
            </a:pPr>
            <a:r>
              <a:rPr lang="en-US" dirty="0" smtClean="0">
                <a:latin typeface="Times New Roman" pitchFamily="18" charset="0"/>
                <a:cs typeface="Times New Roman" pitchFamily="18" charset="0"/>
              </a:rPr>
              <a:t>As a result of the need to manage data that is increasing in scope and complexity and being generated by multiple business units across an organization, new jobs specializing in the care and feeding of shared data have appeared. </a:t>
            </a:r>
          </a:p>
          <a:p>
            <a:pPr algn="just">
              <a:lnSpc>
                <a:spcPct val="200000"/>
              </a:lnSpc>
              <a:buFont typeface="Wingdings" pitchFamily="2" charset="2"/>
              <a:buChar char="ü"/>
            </a:pPr>
            <a:r>
              <a:rPr lang="en-US" dirty="0" smtClean="0">
                <a:solidFill>
                  <a:srgbClr val="FF0000"/>
                </a:solidFill>
                <a:latin typeface="Times New Roman" pitchFamily="18" charset="0"/>
                <a:cs typeface="Times New Roman" pitchFamily="18" charset="0"/>
              </a:rPr>
              <a:t>Chief Data Officer (CDOs) and Chief Data Scientist </a:t>
            </a:r>
            <a:r>
              <a:rPr lang="en-US" dirty="0" smtClean="0">
                <a:latin typeface="Times New Roman" pitchFamily="18" charset="0"/>
                <a:cs typeface="Times New Roman" pitchFamily="18" charset="0"/>
              </a:rPr>
              <a:t>positions are now becoming common in companies, especially those interested in championing new AI investments. </a:t>
            </a:r>
          </a:p>
          <a:p>
            <a:pPr algn="just">
              <a:lnSpc>
                <a:spcPct val="200000"/>
              </a:lnSpc>
              <a:buFont typeface="Wingdings" pitchFamily="2" charset="2"/>
              <a:buChar char="ü"/>
            </a:pPr>
            <a:r>
              <a:rPr lang="en-US" dirty="0" smtClean="0">
                <a:latin typeface="Times New Roman" pitchFamily="18" charset="0"/>
                <a:cs typeface="Times New Roman" pitchFamily="18" charset="0"/>
              </a:rPr>
              <a:t>For companies that do not have the capacity or the desire to tackle data silos on their own, companies like </a:t>
            </a:r>
            <a:r>
              <a:rPr lang="en-US" dirty="0" err="1" smtClean="0">
                <a:solidFill>
                  <a:srgbClr val="FF0000"/>
                </a:solidFill>
                <a:latin typeface="Times New Roman" pitchFamily="18" charset="0"/>
                <a:cs typeface="Times New Roman" pitchFamily="18" charset="0"/>
              </a:rPr>
              <a:t>Maana</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Alation</a:t>
            </a:r>
            <a:r>
              <a:rPr lang="en-US" dirty="0" smtClean="0">
                <a:solidFill>
                  <a:srgbClr val="FF0000"/>
                </a:solidFill>
                <a:latin typeface="Times New Roman" pitchFamily="18" charset="0"/>
                <a:cs typeface="Times New Roman" pitchFamily="18" charset="0"/>
              </a:rPr>
              <a:t>, and </a:t>
            </a:r>
            <a:r>
              <a:rPr lang="en-US" dirty="0" err="1" smtClean="0">
                <a:solidFill>
                  <a:srgbClr val="FF0000"/>
                </a:solidFill>
                <a:latin typeface="Times New Roman" pitchFamily="18" charset="0"/>
                <a:cs typeface="Times New Roman" pitchFamily="18" charset="0"/>
              </a:rPr>
              <a:t>Tamr</a:t>
            </a:r>
            <a:r>
              <a:rPr lang="en-US" dirty="0" smtClean="0">
                <a:solidFill>
                  <a:srgbClr val="FF0000"/>
                </a:solidFill>
                <a:latin typeface="Times New Roman" pitchFamily="18" charset="0"/>
                <a:cs typeface="Times New Roman" pitchFamily="18" charset="0"/>
              </a:rPr>
              <a:t> offer ML-powered data unification and cataloguing services.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219200"/>
            <a:ext cx="8382000" cy="3970318"/>
          </a:xfrm>
          <a:prstGeom prst="rect">
            <a:avLst/>
          </a:prstGeom>
        </p:spPr>
        <p:txBody>
          <a:bodyPr wrap="square">
            <a:spAutoFit/>
          </a:bodyPr>
          <a:lstStyle/>
          <a:p>
            <a:pPr algn="ctr">
              <a:lnSpc>
                <a:spcPct val="200000"/>
              </a:lnSpc>
            </a:pPr>
            <a:r>
              <a:rPr lang="en-US" dirty="0" smtClean="0">
                <a:solidFill>
                  <a:srgbClr val="FF0000"/>
                </a:solidFill>
                <a:latin typeface="Times New Roman" pitchFamily="18" charset="0"/>
                <a:cs typeface="Times New Roman" pitchFamily="18" charset="0"/>
              </a:rPr>
              <a:t>Analytics</a:t>
            </a:r>
          </a:p>
          <a:p>
            <a:pPr algn="just">
              <a:lnSpc>
                <a:spcPct val="200000"/>
              </a:lnSpc>
              <a:buFont typeface="Wingdings" pitchFamily="2" charset="2"/>
              <a:buChar char="ü"/>
            </a:pPr>
            <a:r>
              <a:rPr lang="en-US" dirty="0" smtClean="0">
                <a:latin typeface="Times New Roman" pitchFamily="18" charset="0"/>
                <a:cs typeface="Times New Roman" pitchFamily="18" charset="0"/>
              </a:rPr>
              <a:t>If you want to make a trial run to see what AI can do for your data, or you don’t know whether you want to initiate a search for in-house talent, </a:t>
            </a:r>
            <a:r>
              <a:rPr lang="en-US" dirty="0" smtClean="0">
                <a:solidFill>
                  <a:srgbClr val="FF0000"/>
                </a:solidFill>
                <a:latin typeface="Times New Roman" pitchFamily="18" charset="0"/>
                <a:cs typeface="Times New Roman" pitchFamily="18" charset="0"/>
              </a:rPr>
              <a:t>many companies now offer AI-powered analytical services. </a:t>
            </a:r>
          </a:p>
          <a:p>
            <a:pPr algn="just">
              <a:lnSpc>
                <a:spcPct val="200000"/>
              </a:lnSpc>
              <a:buFont typeface="Wingdings" pitchFamily="2" charset="2"/>
              <a:buChar char="ü"/>
            </a:pPr>
            <a:r>
              <a:rPr lang="en-US" dirty="0" err="1" smtClean="0">
                <a:latin typeface="Times New Roman" pitchFamily="18" charset="0"/>
                <a:cs typeface="Times New Roman" pitchFamily="18" charset="0"/>
              </a:rPr>
              <a:t>Ayasdi</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Kyndi</a:t>
            </a:r>
            <a:r>
              <a:rPr lang="en-US" dirty="0" smtClean="0">
                <a:latin typeface="Times New Roman" pitchFamily="18" charset="0"/>
                <a:cs typeface="Times New Roman" pitchFamily="18" charset="0"/>
              </a:rPr>
              <a:t> leverage different </a:t>
            </a:r>
            <a:r>
              <a:rPr lang="en-US" dirty="0" smtClean="0">
                <a:solidFill>
                  <a:srgbClr val="FF0000"/>
                </a:solidFill>
                <a:latin typeface="Times New Roman" pitchFamily="18" charset="0"/>
                <a:cs typeface="Times New Roman" pitchFamily="18" charset="0"/>
              </a:rPr>
              <a:t>machine learning algorithms to extract patterns and make predictions</a:t>
            </a:r>
            <a:r>
              <a:rPr lang="en-US" dirty="0" smtClean="0">
                <a:latin typeface="Times New Roman" pitchFamily="18" charset="0"/>
                <a:cs typeface="Times New Roman" pitchFamily="18" charset="0"/>
              </a:rPr>
              <a:t> on your company’s data, while </a:t>
            </a:r>
            <a:r>
              <a:rPr lang="en-US" dirty="0" err="1" smtClean="0">
                <a:latin typeface="Times New Roman" pitchFamily="18" charset="0"/>
                <a:cs typeface="Times New Roman" pitchFamily="18" charset="0"/>
              </a:rPr>
              <a:t>DataSift</a:t>
            </a:r>
            <a:r>
              <a:rPr lang="en-US" dirty="0" smtClean="0">
                <a:latin typeface="Times New Roman" pitchFamily="18" charset="0"/>
                <a:cs typeface="Times New Roman" pitchFamily="18" charset="0"/>
              </a:rPr>
              <a:t> specializes in sifting through and </a:t>
            </a:r>
            <a:r>
              <a:rPr lang="en-US" dirty="0" smtClean="0">
                <a:solidFill>
                  <a:srgbClr val="FF0000"/>
                </a:solidFill>
                <a:latin typeface="Times New Roman" pitchFamily="18" charset="0"/>
                <a:cs typeface="Times New Roman" pitchFamily="18" charset="0"/>
              </a:rPr>
              <a:t>classifying natural language textual data to track social sentiments</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369</Words>
  <Application>Microsoft Office PowerPoint</Application>
  <PresentationFormat>On-screen Show (4:3)</PresentationFormat>
  <Paragraphs>15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Slide 2</vt:lpstr>
      <vt:lpstr>Slide 3</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staff</dc:creator>
  <cp:lastModifiedBy>staff</cp:lastModifiedBy>
  <cp:revision>19</cp:revision>
  <dcterms:created xsi:type="dcterms:W3CDTF">2024-02-28T01:18:33Z</dcterms:created>
  <dcterms:modified xsi:type="dcterms:W3CDTF">2024-03-03T05:42:11Z</dcterms:modified>
</cp:coreProperties>
</file>